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1" r:id="rId4"/>
    <p:sldId id="263" r:id="rId5"/>
  </p:sldIdLst>
  <p:sldSz cx="100584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y Bronson" initials="JB" lastIdx="44" clrIdx="0"/>
  <p:cmAuthor id="1" name="sphilip" initials="s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350" y="1781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9525-6150-42CB-8921-02826B750132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A1CD7-65D4-495A-B894-F5077CEA7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93DA-0616-4F00-93C2-2829CBB97FE7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32E1-B878-4AB5-B301-2316E83E49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8"/>
            <a:ext cx="2263140" cy="663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8"/>
            <a:ext cx="6621780" cy="663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744D-7BFE-4FE4-941F-CDED0BCAAB3A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887B-D12D-4864-ADFF-5C2431B22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5F66-F0B8-4D9B-91FF-A87B2AD3E534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49026-9862-4694-92A6-5A376D6FC5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8396-B213-43A7-B51E-9AD660ED5DBB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E33E-A58D-40AE-B7E7-A0ECDFB9E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931D4-73AC-4C61-8D65-19C73C11B280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9C3AA-7A87-4085-9F42-DF96A254A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0EC0-6CBC-47E0-9ECD-247D7FCAEA39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EEBA8-E74D-4EBD-82B8-79A412F460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39A53-BA8A-46C3-B80B-5D963FD6DE15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96870-9B96-4506-BE9D-DF587F3100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666B-B20B-4D32-9B1C-F97F657C5B22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7450E-B9AA-41D9-A3AF-27C92E573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09456"/>
            <a:ext cx="3309144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4" y="309457"/>
            <a:ext cx="5622926" cy="6633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" y="1626447"/>
            <a:ext cx="3309144" cy="53165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2AF00-5F3F-4B6D-8023-2A4F99C773FC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0CC9E-49E2-4F96-9549-0BAF0D659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2D8B2-5896-4BDE-BAE8-03220F030172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8F4C-5CC4-4656-9B73-D7179E7D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89649-31AD-4E9F-9E28-89FE491262CA}" type="datetimeFigureOut">
              <a:rPr lang="en-US"/>
              <a:pPr>
                <a:defRPr/>
              </a:pPr>
              <a:t>8/13/2014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C8F90-7B71-4554-910C-C40227178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data.fda.gov/Scripts/cder/drugsatfda/index.cfm" TargetMode="External"/><Relationship Id="rId2" Type="http://schemas.openxmlformats.org/officeDocument/2006/relationships/hyperlink" Target="http://clinicaltrials.gov/ct2/show/NCT0122956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cessdata.fda.gov/Scripts/cder/drugsatfda/index.cfm" TargetMode="External"/><Relationship Id="rId2" Type="http://schemas.openxmlformats.org/officeDocument/2006/relationships/hyperlink" Target="http://clinicaltrials.gov/ct2/show/NCT02104817?term=epanova&amp;rank=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on Competitive Products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08760" y="5791200"/>
            <a:ext cx="7040880" cy="599440"/>
          </a:xfrm>
        </p:spPr>
        <p:txBody>
          <a:bodyPr/>
          <a:lstStyle/>
          <a:p>
            <a:r>
              <a:rPr lang="en-US" dirty="0" smtClean="0"/>
              <a:t>For investor use only; not to be used for other purposes.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7315200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smtClean="0">
                <a:solidFill>
                  <a:srgbClr val="FF0000"/>
                </a:solidFill>
              </a:rPr>
              <a:t>v9-7-21-14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038994"/>
              </p:ext>
            </p:extLst>
          </p:nvPr>
        </p:nvGraphicFramePr>
        <p:xfrm>
          <a:off x="556260" y="685800"/>
          <a:ext cx="9044940" cy="4397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3440"/>
                <a:gridCol w="977242"/>
                <a:gridCol w="775811"/>
                <a:gridCol w="781795"/>
                <a:gridCol w="781795"/>
                <a:gridCol w="962254"/>
                <a:gridCol w="894508"/>
                <a:gridCol w="879518"/>
                <a:gridCol w="978577"/>
              </a:tblGrid>
              <a:tr h="2849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 (4g/day)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err="1" smtClean="0">
                          <a:effectLst/>
                          <a:latin typeface="+mn-lt"/>
                        </a:rPr>
                        <a:t>Lovaza</a:t>
                      </a:r>
                      <a:r>
                        <a:rPr lang="en-US" sz="1100" b="1" u="none" strike="noStrike" baseline="0" dirty="0" smtClean="0">
                          <a:effectLst/>
                          <a:latin typeface="+mn-lt"/>
                        </a:rPr>
                        <a:t> [brand/generic]</a:t>
                      </a:r>
                      <a:r>
                        <a:rPr lang="en-US" sz="1100" b="0" u="none" strike="noStrik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,2,3</a:t>
                      </a: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u="none" strike="noStrike" kern="1200" baseline="300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Omtryg</a:t>
                      </a:r>
                      <a:r>
                        <a:rPr lang="en-US" sz="1100" b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100" b="0" i="0" u="none" strike="noStrike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Epanova</a:t>
                      </a:r>
                      <a:r>
                        <a:rPr lang="en-US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4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Section 14 Clinical Studies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n-US" sz="9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(N = patients randomized to study drug)</a:t>
                      </a:r>
                      <a:endParaRPr lang="en-US" sz="9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Harris</a:t>
                      </a:r>
                      <a:r>
                        <a:rPr lang="en-US" sz="9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1997</a:t>
                      </a:r>
                      <a:r>
                        <a:rPr lang="en-US" sz="9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Pownall</a:t>
                      </a:r>
                      <a:r>
                        <a:rPr lang="en-US" sz="9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1999</a:t>
                      </a:r>
                      <a:r>
                        <a:rPr lang="en-US" sz="9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en-US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(N=42)</a:t>
                      </a:r>
                      <a:endParaRPr 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NCT01229566 2012</a:t>
                      </a:r>
                      <a:r>
                        <a:rPr lang="en-US" sz="9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(N=103)</a:t>
                      </a: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NCT01229566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</a:t>
                      </a:r>
                      <a:r>
                        <a:rPr lang="en-US" sz="9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3,7a</a:t>
                      </a:r>
                    </a:p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(N=104)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6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Kastelein 2014</a:t>
                      </a:r>
                      <a:r>
                        <a:rPr lang="fi-FI" sz="900" b="0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i-FI" sz="9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fi-FI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(N=99)</a:t>
                      </a:r>
                      <a:endParaRPr lang="en-US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92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Statin or Statin and/or </a:t>
                      </a:r>
                      <a:r>
                        <a:rPr lang="en-US" sz="9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Ezetimibe</a:t>
                      </a: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Use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(all arms)</a:t>
                      </a:r>
                      <a:endParaRPr lang="en-US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9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Statin ( 21%)</a:t>
                      </a:r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Statin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(21%)</a:t>
                      </a:r>
                      <a:endParaRPr lang="en-US" sz="900" b="0" i="0" u="none" strike="sngStrike" baseline="300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Statin</a:t>
                      </a:r>
                      <a:r>
                        <a:rPr lang="en-US" sz="9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and/or </a:t>
                      </a:r>
                      <a:r>
                        <a:rPr lang="en-US" sz="9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Ezetimibe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35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%)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372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u="none" strike="noStrike" dirty="0" smtClean="0">
                          <a:effectLst/>
                        </a:rPr>
                        <a:t>Lipid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Parameter (mg/</a:t>
                      </a:r>
                      <a:r>
                        <a:rPr lang="en-US" sz="9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dL</a:t>
                      </a:r>
                      <a:r>
                        <a:rPr lang="en-US" sz="9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),</a:t>
                      </a:r>
                      <a:r>
                        <a:rPr lang="en-US" sz="9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Studies Stratified by Median Baseline TG Level for 4 g/day Study Drug Arm</a:t>
                      </a:r>
                      <a:endParaRPr lang="en-US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% </a:t>
                      </a:r>
                      <a:r>
                        <a:rPr lang="en-US" sz="900" u="none" strike="noStrike" dirty="0" smtClean="0">
                          <a:effectLst/>
                        </a:rPr>
                        <a:t>Change vs. Placebo</a:t>
                      </a:r>
                      <a:endParaRPr 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Change vs. Placebo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Change vs. Placebo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Baseline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Change vs placebo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Baseline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Studies in which TG baseline median</a:t>
                      </a:r>
                      <a:r>
                        <a:rPr lang="en-US" sz="9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for study drug arm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was</a:t>
                      </a:r>
                      <a:r>
                        <a:rPr lang="en-US" sz="9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&gt;500 and &lt;750/mg/dL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-14.0*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655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-12.2*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702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-21***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655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5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Studies in which TG baseline median for study drug arm was</a:t>
                      </a: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9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&gt;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750 mg/dL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-51.6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816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LDL-C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+49.3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+18.9*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+24.7**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+15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Non-HDL- 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-10.2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-3.5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210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-8.5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237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-10**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TC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-8.0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-1.9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244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-6.9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270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-9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VLDL-C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-40.8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-23.7*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117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-28.7**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153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-21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HDL-C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+9.1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+5.2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+3.9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+4†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APO 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Reported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91">
                <a:tc gridSpan="9">
                  <a:txBody>
                    <a:bodyPr/>
                    <a:lstStyle/>
                    <a:p>
                      <a:pPr marL="914400" indent="0"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 Common Adverse 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Events</a:t>
                      </a:r>
                      <a:r>
                        <a:rPr lang="en-US" sz="1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(AEs)</a:t>
                      </a: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1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  <a:endParaRPr lang="en-US" sz="10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1008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9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Incidence </a:t>
                      </a:r>
                    </a:p>
                    <a:p>
                      <a:pPr algn="l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(N = patients randomized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to study drug) 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N=655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N=315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801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AEs </a:t>
                      </a:r>
                      <a:r>
                        <a:rPr lang="en-US" sz="900" b="0" i="0" u="sng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&gt;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3% and &gt; placebo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1008" marR="12327" marT="7361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117475" indent="0"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Dyspepsia (3%)</a:t>
                      </a:r>
                    </a:p>
                    <a:p>
                      <a:pPr marL="117475" indent="0"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Eructation (4%)</a:t>
                      </a:r>
                    </a:p>
                    <a:p>
                      <a:pPr marL="117475" indent="0"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Taste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Perversion (4%)</a:t>
                      </a:r>
                      <a:endParaRPr lang="en-US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17475" indent="0" algn="ctr" fontAlgn="b"/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17475" indent="0" algn="ctr" fontAlgn="b"/>
                      <a:r>
                        <a:rPr lang="en-US" sz="9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Diarrhea (15%)</a:t>
                      </a:r>
                    </a:p>
                    <a:p>
                      <a:pPr marL="117475" indent="0"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Nausea (6%)</a:t>
                      </a:r>
                    </a:p>
                    <a:p>
                      <a:pPr marL="233363" indent="-115888" algn="ctr" fontAlgn="b"/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Abdominal</a:t>
                      </a:r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Pain or Discomfort (5%)</a:t>
                      </a:r>
                    </a:p>
                    <a:p>
                      <a:pPr marL="117475" indent="0" algn="ctr" fontAlgn="b"/>
                      <a:r>
                        <a:rPr lang="en-US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Eructation (3%)</a:t>
                      </a:r>
                      <a:endParaRPr lang="en-US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7" marR="12327" marT="736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86" name="TextBox 23"/>
          <p:cNvSpPr txBox="1">
            <a:spLocks noChangeArrowheads="1"/>
          </p:cNvSpPr>
          <p:nvPr/>
        </p:nvSpPr>
        <p:spPr bwMode="auto">
          <a:xfrm>
            <a:off x="106680" y="67270"/>
            <a:ext cx="97231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Calibri" pitchFamily="34" charset="0"/>
              </a:rPr>
              <a:t>Efficacy and Safety Data </a:t>
            </a:r>
            <a:r>
              <a:rPr lang="en-US" altLang="en-US" b="1" dirty="0" smtClean="0">
                <a:latin typeface="Calibri" pitchFamily="34" charset="0"/>
              </a:rPr>
              <a:t>Reporting Median Baseline and Median Percent (%) Change from Baseline in Lipid Parameters From Package </a:t>
            </a:r>
            <a:r>
              <a:rPr lang="en-US" altLang="en-US" b="1" dirty="0">
                <a:latin typeface="Calibri" pitchFamily="34" charset="0"/>
              </a:rPr>
              <a:t>Inserts of FDA Approved EPA/DHA-based </a:t>
            </a:r>
            <a:r>
              <a:rPr lang="en-US" altLang="en-US" b="1" dirty="0" smtClean="0">
                <a:latin typeface="Calibri" pitchFamily="34" charset="0"/>
              </a:rPr>
              <a:t>Drugs at 4g/day dose</a:t>
            </a:r>
            <a:endParaRPr lang="en-US" altLang="en-US" b="1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6680" y="5562600"/>
            <a:ext cx="9220200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latin typeface="+mn-lt"/>
                <a:cs typeface="+mn-cs"/>
              </a:rPr>
              <a:t>References: </a:t>
            </a:r>
            <a:endParaRPr lang="en-US" sz="1000" baseline="30000" dirty="0" smtClean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1.  LOVAZA </a:t>
            </a:r>
            <a:r>
              <a:rPr lang="en-US" sz="800" dirty="0">
                <a:latin typeface="+mj-lt"/>
                <a:cs typeface="+mn-cs"/>
              </a:rPr>
              <a:t>(omega-3-acid ethyl esters) </a:t>
            </a:r>
            <a:r>
              <a:rPr lang="en-US" sz="800" dirty="0" smtClean="0">
                <a:latin typeface="+mj-lt"/>
                <a:cs typeface="+mn-cs"/>
              </a:rPr>
              <a:t>capsules </a:t>
            </a:r>
            <a:r>
              <a:rPr lang="en-US" sz="800" dirty="0">
                <a:latin typeface="+mj-lt"/>
                <a:cs typeface="+mn-cs"/>
              </a:rPr>
              <a:t>[package insert]. Research Triangle Park, NC: GlaxoSmithKline; May 2014.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2. </a:t>
            </a:r>
            <a:r>
              <a:rPr lang="en-US" sz="800" dirty="0" smtClean="0">
                <a:latin typeface="+mj-lt"/>
                <a:cs typeface="+mn-cs"/>
              </a:rPr>
              <a:t>Omega-3-acid ethyl esters capsules USP [package insert]. Sellersville PA: </a:t>
            </a:r>
            <a:r>
              <a:rPr lang="en-US" sz="800" dirty="0" err="1" smtClean="0">
                <a:latin typeface="+mj-lt"/>
                <a:cs typeface="+mn-cs"/>
              </a:rPr>
              <a:t>Teva</a:t>
            </a:r>
            <a:r>
              <a:rPr lang="en-US" sz="800" dirty="0" smtClean="0">
                <a:latin typeface="+mj-lt"/>
                <a:cs typeface="+mn-cs"/>
              </a:rPr>
              <a:t> Pharmaceuticals USA; October 2014.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3. </a:t>
            </a:r>
            <a:r>
              <a:rPr lang="en-US" sz="800" dirty="0" smtClean="0">
                <a:latin typeface="+mj-lt"/>
              </a:rPr>
              <a:t>OMTRYG </a:t>
            </a:r>
            <a:r>
              <a:rPr lang="en-US" sz="800" dirty="0">
                <a:latin typeface="+mj-lt"/>
                <a:cs typeface="+mn-cs"/>
              </a:rPr>
              <a:t>(omega-3-acid ethyl esters A) c</a:t>
            </a:r>
            <a:r>
              <a:rPr lang="en-US" sz="800" dirty="0" smtClean="0">
                <a:latin typeface="+mj-lt"/>
                <a:cs typeface="+mn-cs"/>
              </a:rPr>
              <a:t>apsules [</a:t>
            </a:r>
            <a:r>
              <a:rPr lang="en-US" sz="800" dirty="0">
                <a:latin typeface="+mj-lt"/>
                <a:cs typeface="+mn-cs"/>
              </a:rPr>
              <a:t>package insert</a:t>
            </a:r>
            <a:r>
              <a:rPr lang="en-US" sz="800" dirty="0" smtClean="0">
                <a:latin typeface="+mj-lt"/>
                <a:cs typeface="+mn-cs"/>
              </a:rPr>
              <a:t>]. Arlington, VA: </a:t>
            </a:r>
            <a:r>
              <a:rPr lang="en-US" sz="800" dirty="0" err="1" smtClean="0">
                <a:latin typeface="+mj-lt"/>
                <a:cs typeface="+mn-cs"/>
              </a:rPr>
              <a:t>Trygg</a:t>
            </a:r>
            <a:r>
              <a:rPr lang="en-US" sz="800" dirty="0" smtClean="0">
                <a:latin typeface="+mj-lt"/>
                <a:cs typeface="+mn-cs"/>
              </a:rPr>
              <a:t> </a:t>
            </a:r>
            <a:r>
              <a:rPr lang="en-US" sz="800" dirty="0" err="1" smtClean="0">
                <a:latin typeface="+mj-lt"/>
                <a:cs typeface="+mn-cs"/>
              </a:rPr>
              <a:t>Pharma</a:t>
            </a:r>
            <a:r>
              <a:rPr lang="en-US" sz="800" dirty="0" smtClean="0">
                <a:latin typeface="+mj-lt"/>
                <a:cs typeface="+mn-cs"/>
              </a:rPr>
              <a:t>, Inc.; April </a:t>
            </a:r>
            <a:r>
              <a:rPr lang="en-US" sz="800" dirty="0">
                <a:latin typeface="+mj-lt"/>
                <a:cs typeface="+mn-cs"/>
              </a:rPr>
              <a:t>2014</a:t>
            </a:r>
            <a:r>
              <a:rPr lang="en-US" sz="800" dirty="0" smtClean="0">
                <a:latin typeface="+mj-lt"/>
                <a:cs typeface="+mn-cs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4. EPANOVA (omega-3-carboxylic acids) capsules [package insert]. Wilmington, DE: AstraZeneca Pharmaceuticals LP; May 2014; excluded from the  data reported above are 2g/day and 3g/day daily dose data for </a:t>
            </a:r>
            <a:r>
              <a:rPr lang="en-US" sz="800" dirty="0" err="1" smtClean="0">
                <a:latin typeface="+mj-lt"/>
                <a:cs typeface="+mn-cs"/>
              </a:rPr>
              <a:t>Epanova</a:t>
            </a:r>
            <a:r>
              <a:rPr lang="en-US" sz="800" dirty="0" smtClean="0">
                <a:latin typeface="+mj-lt"/>
                <a:cs typeface="+mn-cs"/>
              </a:rPr>
              <a:t>. </a:t>
            </a:r>
            <a:r>
              <a:rPr lang="en-US" sz="800" dirty="0" err="1" smtClean="0">
                <a:latin typeface="+mj-lt"/>
                <a:cs typeface="+mn-cs"/>
              </a:rPr>
              <a:t>Epanova</a:t>
            </a:r>
            <a:r>
              <a:rPr lang="en-US" sz="800" dirty="0" smtClean="0">
                <a:latin typeface="+mj-lt"/>
                <a:cs typeface="+mn-cs"/>
              </a:rPr>
              <a:t> at 2g/day, as approved, had baseline TG=[ 717 mg/</a:t>
            </a:r>
            <a:r>
              <a:rPr lang="en-US" sz="800" dirty="0" err="1" smtClean="0">
                <a:latin typeface="+mj-lt"/>
                <a:cs typeface="+mn-cs"/>
              </a:rPr>
              <a:t>dL</a:t>
            </a:r>
            <a:r>
              <a:rPr lang="en-US" sz="800" dirty="0" smtClean="0">
                <a:latin typeface="+mj-lt"/>
                <a:cs typeface="+mn-cs"/>
              </a:rPr>
              <a:t>] and TG percent change vs. placebo of [-25]; results at 3g/day are were not reported as they were not meaningfully different than the 2 gram dose.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5. Harris WS, et al. Safety and efficacy of </a:t>
            </a:r>
            <a:r>
              <a:rPr lang="en-US" sz="800" dirty="0" err="1" smtClean="0">
                <a:latin typeface="+mj-lt"/>
                <a:cs typeface="+mn-cs"/>
              </a:rPr>
              <a:t>Omacor</a:t>
            </a:r>
            <a:r>
              <a:rPr lang="en-US" sz="800" dirty="0" smtClean="0">
                <a:latin typeface="+mj-lt"/>
                <a:cs typeface="+mn-cs"/>
              </a:rPr>
              <a:t> in severe hypertriglyceridemia. </a:t>
            </a:r>
            <a:r>
              <a:rPr lang="en-US" sz="800" i="1" dirty="0" smtClean="0">
                <a:latin typeface="+mj-lt"/>
                <a:cs typeface="+mn-cs"/>
              </a:rPr>
              <a:t>J </a:t>
            </a:r>
            <a:r>
              <a:rPr lang="en-US" sz="800" i="1" dirty="0" err="1" smtClean="0">
                <a:latin typeface="+mj-lt"/>
                <a:cs typeface="+mn-cs"/>
              </a:rPr>
              <a:t>Cardiovasc</a:t>
            </a:r>
            <a:r>
              <a:rPr lang="en-US" sz="800" i="1" dirty="0" smtClean="0">
                <a:latin typeface="+mj-lt"/>
                <a:cs typeface="+mn-cs"/>
              </a:rPr>
              <a:t> Risk</a:t>
            </a:r>
            <a:r>
              <a:rPr lang="en-US" sz="800" i="1" dirty="0">
                <a:latin typeface="+mj-lt"/>
                <a:cs typeface="+mn-cs"/>
              </a:rPr>
              <a:t>. </a:t>
            </a:r>
            <a:r>
              <a:rPr lang="en-US" sz="800" dirty="0" smtClean="0">
                <a:latin typeface="+mj-lt"/>
                <a:cs typeface="+mn-cs"/>
              </a:rPr>
              <a:t>1997;4:385-91</a:t>
            </a:r>
            <a:r>
              <a:rPr lang="en-US" sz="800" dirty="0">
                <a:latin typeface="+mj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6. </a:t>
            </a:r>
            <a:r>
              <a:rPr lang="en-US" sz="800" dirty="0" err="1" smtClean="0">
                <a:latin typeface="+mj-lt"/>
                <a:cs typeface="+mn-cs"/>
              </a:rPr>
              <a:t>Pownall</a:t>
            </a:r>
            <a:r>
              <a:rPr lang="en-US" sz="800" dirty="0" smtClean="0">
                <a:latin typeface="+mj-lt"/>
                <a:cs typeface="+mn-cs"/>
              </a:rPr>
              <a:t> HJ, et al</a:t>
            </a:r>
            <a:r>
              <a:rPr lang="en-US" sz="800" dirty="0">
                <a:latin typeface="+mj-lt"/>
                <a:cs typeface="+mn-cs"/>
              </a:rPr>
              <a:t>. Correlation of serum triglyceride and its reduction by v-3 fatty </a:t>
            </a:r>
            <a:r>
              <a:rPr lang="en-US" sz="800" dirty="0" smtClean="0">
                <a:latin typeface="+mj-lt"/>
                <a:cs typeface="+mn-cs"/>
              </a:rPr>
              <a:t>acids with </a:t>
            </a:r>
            <a:r>
              <a:rPr lang="en-US" sz="800" dirty="0">
                <a:latin typeface="+mj-lt"/>
                <a:cs typeface="+mn-cs"/>
              </a:rPr>
              <a:t>lipid transfer activity and the neutral lipid compositions </a:t>
            </a:r>
            <a:r>
              <a:rPr lang="en-US" sz="800" dirty="0" smtClean="0">
                <a:latin typeface="+mj-lt"/>
                <a:cs typeface="+mn-cs"/>
              </a:rPr>
              <a:t>of high-density </a:t>
            </a:r>
            <a:r>
              <a:rPr lang="en-US" sz="800" dirty="0">
                <a:latin typeface="+mj-lt"/>
                <a:cs typeface="+mn-cs"/>
              </a:rPr>
              <a:t>and low-density lipoproteins. </a:t>
            </a:r>
            <a:r>
              <a:rPr lang="en-US" sz="800" i="1" dirty="0" smtClean="0">
                <a:latin typeface="+mj-lt"/>
                <a:cs typeface="+mn-cs"/>
              </a:rPr>
              <a:t>Atherosclerosis. </a:t>
            </a:r>
            <a:r>
              <a:rPr lang="en-US" sz="800" dirty="0" smtClean="0">
                <a:latin typeface="+mj-lt"/>
                <a:cs typeface="+mn-cs"/>
              </a:rPr>
              <a:t>1999;143:285-297</a:t>
            </a:r>
            <a:r>
              <a:rPr lang="en-US" sz="800" dirty="0">
                <a:latin typeface="+mj-lt"/>
                <a:cs typeface="+mn-cs"/>
              </a:rPr>
              <a:t>.</a:t>
            </a:r>
            <a:endParaRPr lang="en-US" sz="800" dirty="0" smtClean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7. Efficacy study to treat subjects with severe hypertriglyceridemia. ClinicalTrials.gov Web site</a:t>
            </a:r>
            <a:r>
              <a:rPr lang="en-US" sz="800" dirty="0">
                <a:latin typeface="+mj-lt"/>
                <a:cs typeface="+mn-cs"/>
              </a:rPr>
              <a:t>. </a:t>
            </a:r>
            <a:r>
              <a:rPr lang="en-US" sz="800" dirty="0">
                <a:latin typeface="+mj-lt"/>
                <a:cs typeface="+mn-cs"/>
                <a:hlinkClick r:id="rId2"/>
              </a:rPr>
              <a:t>http://</a:t>
            </a:r>
            <a:r>
              <a:rPr lang="en-US" sz="800" dirty="0" smtClean="0">
                <a:latin typeface="+mj-lt"/>
                <a:cs typeface="+mn-cs"/>
                <a:hlinkClick r:id="rId2"/>
              </a:rPr>
              <a:t>clinicaltrials.gov/ct2/show/NCT01229566</a:t>
            </a:r>
            <a:r>
              <a:rPr lang="en-US" sz="800" dirty="0" smtClean="0">
                <a:latin typeface="+mj-lt"/>
                <a:cs typeface="+mn-cs"/>
              </a:rPr>
              <a:t> . Published </a:t>
            </a:r>
            <a:r>
              <a:rPr lang="en-US" sz="800" dirty="0">
                <a:latin typeface="+mj-lt"/>
                <a:cs typeface="+mn-cs"/>
              </a:rPr>
              <a:t>October </a:t>
            </a:r>
            <a:r>
              <a:rPr lang="en-US" sz="800" dirty="0" smtClean="0">
                <a:latin typeface="+mj-lt"/>
                <a:cs typeface="+mn-cs"/>
              </a:rPr>
              <a:t>21, </a:t>
            </a:r>
            <a:r>
              <a:rPr lang="en-US" sz="800" dirty="0">
                <a:latin typeface="+mj-lt"/>
                <a:cs typeface="+mn-cs"/>
              </a:rPr>
              <a:t>2010. </a:t>
            </a:r>
            <a:r>
              <a:rPr lang="en-US" sz="800" dirty="0" smtClean="0">
                <a:latin typeface="+mj-lt"/>
                <a:cs typeface="+mn-cs"/>
              </a:rPr>
              <a:t>Updated November 23, 2011. </a:t>
            </a:r>
            <a:endParaRPr lang="en-US" sz="8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Accessed June 27, 2014. </a:t>
            </a:r>
            <a:endParaRPr lang="en-US" sz="800" dirty="0">
              <a:latin typeface="+mj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8. </a:t>
            </a:r>
            <a:r>
              <a:rPr lang="en-US" sz="800" dirty="0" err="1" smtClean="0">
                <a:latin typeface="+mj-lt"/>
                <a:cs typeface="+mn-cs"/>
              </a:rPr>
              <a:t>Kastelein</a:t>
            </a:r>
            <a:r>
              <a:rPr lang="en-US" sz="800" dirty="0">
                <a:latin typeface="+mj-lt"/>
                <a:cs typeface="+mn-cs"/>
              </a:rPr>
              <a:t>  JJP, et al. Omega-3 Free Fatty Acids for the Treatment of Severe Hypertriglyceridemia: </a:t>
            </a:r>
            <a:r>
              <a:rPr lang="en-US" sz="800" dirty="0" smtClean="0">
                <a:latin typeface="+mj-lt"/>
                <a:cs typeface="+mn-cs"/>
              </a:rPr>
              <a:t>The </a:t>
            </a:r>
            <a:r>
              <a:rPr lang="en-US" sz="800" dirty="0" err="1" smtClean="0">
                <a:latin typeface="+mj-lt"/>
                <a:cs typeface="+mn-cs"/>
              </a:rPr>
              <a:t>EpanoVa</a:t>
            </a:r>
            <a:r>
              <a:rPr lang="en-US" sz="800" dirty="0" smtClean="0">
                <a:latin typeface="+mj-lt"/>
                <a:cs typeface="+mn-cs"/>
              </a:rPr>
              <a:t> </a:t>
            </a:r>
            <a:r>
              <a:rPr lang="en-US" sz="800" dirty="0" err="1">
                <a:latin typeface="+mj-lt"/>
                <a:cs typeface="+mn-cs"/>
              </a:rPr>
              <a:t>fOr</a:t>
            </a:r>
            <a:r>
              <a:rPr lang="en-US" sz="800" dirty="0">
                <a:latin typeface="+mj-lt"/>
                <a:cs typeface="+mn-cs"/>
              </a:rPr>
              <a:t> Lowering Very high </a:t>
            </a:r>
            <a:r>
              <a:rPr lang="en-US" sz="800" dirty="0" err="1">
                <a:latin typeface="+mj-lt"/>
                <a:cs typeface="+mn-cs"/>
              </a:rPr>
              <a:t>triglyceridEs</a:t>
            </a:r>
            <a:r>
              <a:rPr lang="en-US" sz="800" dirty="0">
                <a:latin typeface="+mj-lt"/>
                <a:cs typeface="+mn-cs"/>
              </a:rPr>
              <a:t> (EVOLVE) Trial. </a:t>
            </a:r>
            <a:r>
              <a:rPr lang="en-US" sz="800" i="1" dirty="0" smtClean="0">
                <a:latin typeface="+mj-lt"/>
                <a:cs typeface="+mn-cs"/>
              </a:rPr>
              <a:t>J </a:t>
            </a:r>
            <a:r>
              <a:rPr lang="en-US" sz="800" i="1" dirty="0" err="1" smtClean="0">
                <a:latin typeface="+mj-lt"/>
                <a:cs typeface="+mn-cs"/>
              </a:rPr>
              <a:t>Clin</a:t>
            </a:r>
            <a:r>
              <a:rPr lang="en-US" sz="800" i="1" dirty="0" smtClean="0">
                <a:latin typeface="+mj-lt"/>
                <a:cs typeface="+mn-cs"/>
              </a:rPr>
              <a:t> </a:t>
            </a:r>
            <a:r>
              <a:rPr lang="en-US" sz="800" i="1" dirty="0" err="1" smtClean="0">
                <a:latin typeface="+mj-lt"/>
                <a:cs typeface="+mn-cs"/>
              </a:rPr>
              <a:t>Lipidol</a:t>
            </a:r>
            <a:r>
              <a:rPr lang="en-US" sz="800" i="1" dirty="0">
                <a:latin typeface="+mj-lt"/>
                <a:cs typeface="+mn-cs"/>
              </a:rPr>
              <a:t>. </a:t>
            </a:r>
            <a:r>
              <a:rPr lang="en-US" sz="800" dirty="0" smtClean="0">
                <a:latin typeface="+mj-lt"/>
                <a:cs typeface="+mn-cs"/>
              </a:rPr>
              <a:t>2014;8:94-106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n-lt"/>
                <a:cs typeface="+mn-cs"/>
              </a:rPr>
              <a:t>Note</a:t>
            </a:r>
            <a:r>
              <a:rPr lang="en-US" sz="800" dirty="0">
                <a:latin typeface="+mn-lt"/>
                <a:cs typeface="+mn-cs"/>
              </a:rPr>
              <a:t>: </a:t>
            </a:r>
            <a:r>
              <a:rPr lang="en-US" sz="800" dirty="0" smtClean="0">
                <a:latin typeface="+mn-lt"/>
                <a:cs typeface="+mn-cs"/>
              </a:rPr>
              <a:t> With </a:t>
            </a:r>
            <a:r>
              <a:rPr lang="en-US" sz="800" dirty="0">
                <a:latin typeface="+mn-lt"/>
                <a:cs typeface="+mn-cs"/>
              </a:rPr>
              <a:t>the exception of </a:t>
            </a:r>
            <a:r>
              <a:rPr lang="en-US" sz="800" dirty="0" smtClean="0">
                <a:latin typeface="+mn-lt"/>
                <a:cs typeface="+mn-cs"/>
              </a:rPr>
              <a:t>the head-to-head trial reported in the </a:t>
            </a:r>
            <a:r>
              <a:rPr lang="en-US" sz="800" dirty="0" err="1" smtClean="0">
                <a:latin typeface="+mn-lt"/>
                <a:cs typeface="+mn-cs"/>
              </a:rPr>
              <a:t>Omtryg</a:t>
            </a:r>
            <a:r>
              <a:rPr lang="en-US" sz="800" dirty="0" smtClean="0">
                <a:latin typeface="+mn-lt"/>
                <a:cs typeface="+mn-cs"/>
              </a:rPr>
              <a:t> label, </a:t>
            </a:r>
            <a:r>
              <a:rPr lang="en-US" sz="800" dirty="0">
                <a:latin typeface="+mn-lt"/>
                <a:cs typeface="+mn-cs"/>
              </a:rPr>
              <a:t>the above results are not based on </a:t>
            </a:r>
            <a:r>
              <a:rPr lang="en-US" sz="800">
                <a:latin typeface="+mn-lt"/>
                <a:cs typeface="+mn-cs"/>
              </a:rPr>
              <a:t>head-to-head </a:t>
            </a:r>
            <a:r>
              <a:rPr lang="en-US" sz="800" smtClean="0">
                <a:latin typeface="+mn-lt"/>
                <a:cs typeface="+mn-cs"/>
              </a:rPr>
              <a:t>studies.</a:t>
            </a:r>
            <a:endParaRPr lang="en-US" sz="800" dirty="0" smtClean="0">
              <a:latin typeface="+mn-lt"/>
              <a:cs typeface="+mn-cs"/>
            </a:endParaRPr>
          </a:p>
          <a:p>
            <a:pPr marL="52388" indent="-52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/>
              <a:t>Trademarks used are not affiliated with Amarin. </a:t>
            </a:r>
            <a:r>
              <a:rPr lang="en-US" sz="800" i="1" dirty="0" err="1" smtClean="0"/>
              <a:t>Lovaza</a:t>
            </a:r>
            <a:r>
              <a:rPr lang="en-US" sz="800" i="1" baseline="30000" dirty="0" smtClean="0"/>
              <a:t>®</a:t>
            </a:r>
            <a:r>
              <a:rPr lang="en-US" sz="800" i="1" dirty="0" smtClean="0"/>
              <a:t> is a registered trademark of the GlaxoSmithKline group of companies.  </a:t>
            </a:r>
            <a:r>
              <a:rPr lang="en-US" sz="800" i="1" dirty="0" err="1" smtClean="0"/>
              <a:t>Omtryg</a:t>
            </a:r>
            <a:r>
              <a:rPr lang="en-US" sz="800" i="1" dirty="0" smtClean="0"/>
              <a:t>™ is a trademark of </a:t>
            </a:r>
            <a:r>
              <a:rPr lang="en-US" sz="800" i="1" dirty="0" err="1" smtClean="0"/>
              <a:t>Trygg</a:t>
            </a:r>
            <a:r>
              <a:rPr lang="en-US" sz="800" i="1" dirty="0" smtClean="0"/>
              <a:t> </a:t>
            </a:r>
            <a:r>
              <a:rPr lang="en-US" sz="800" i="1" dirty="0" err="1" smtClean="0"/>
              <a:t>Pharma</a:t>
            </a:r>
            <a:r>
              <a:rPr lang="en-US" sz="800" i="1" dirty="0" smtClean="0"/>
              <a:t> AS.  </a:t>
            </a:r>
            <a:r>
              <a:rPr lang="en-US" sz="800" i="1" dirty="0" err="1" smtClean="0"/>
              <a:t>Epanova</a:t>
            </a:r>
            <a:r>
              <a:rPr lang="en-US" sz="800" i="1" baseline="30000" dirty="0" smtClean="0"/>
              <a:t>®</a:t>
            </a:r>
            <a:r>
              <a:rPr lang="en-US" sz="800" i="1" dirty="0" smtClean="0"/>
              <a:t> is a registered trademark of the AstraZeneca group of companies.  Full prescribing information for each product can be found through the FDA website at </a:t>
            </a:r>
            <a:r>
              <a:rPr lang="en-US" sz="800" i="1" u="sng" dirty="0" smtClean="0">
                <a:hlinkClick r:id="rId3"/>
              </a:rPr>
              <a:t>http://www.accessdata.fda.gov/Scripts/cder/drugsatfda/index.cfm</a:t>
            </a:r>
            <a:r>
              <a:rPr lang="en-US" sz="800" dirty="0" smtClean="0"/>
              <a:t>.  </a:t>
            </a:r>
          </a:p>
          <a:p>
            <a:pPr marL="52388" indent="-523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n-lt"/>
              <a:cs typeface="+mn-cs"/>
            </a:endParaRPr>
          </a:p>
        </p:txBody>
      </p:sp>
      <p:sp>
        <p:nvSpPr>
          <p:cNvPr id="2188" name="TextBox 2"/>
          <p:cNvSpPr txBox="1">
            <a:spLocks noChangeArrowheads="1"/>
          </p:cNvSpPr>
          <p:nvPr/>
        </p:nvSpPr>
        <p:spPr bwMode="auto">
          <a:xfrm>
            <a:off x="106680" y="5105400"/>
            <a:ext cx="926592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900" dirty="0">
                <a:latin typeface="Calibri" pitchFamily="34" charset="0"/>
              </a:rPr>
              <a:t>*p &lt; 0.05, **p &lt; 0.01, ***p &lt; 0.001, †p = </a:t>
            </a:r>
            <a:r>
              <a:rPr lang="en-US" altLang="en-US" sz="900" dirty="0" smtClean="0">
                <a:latin typeface="Calibri" pitchFamily="34" charset="0"/>
              </a:rPr>
              <a:t>not significant</a:t>
            </a:r>
          </a:p>
          <a:p>
            <a:r>
              <a:rPr lang="en-US" altLang="en-US" sz="900" baseline="30000" dirty="0" smtClean="0">
                <a:latin typeface="Calibri" pitchFamily="34" charset="0"/>
              </a:rPr>
              <a:t>a </a:t>
            </a:r>
            <a:r>
              <a:rPr lang="en-US" altLang="en-US" sz="900" dirty="0" smtClean="0">
                <a:latin typeface="Calibri" pitchFamily="34" charset="0"/>
              </a:rPr>
              <a:t>This was a head-to-head study of OMTRYG vs. LOVAZA and placebo </a:t>
            </a:r>
            <a:r>
              <a:rPr lang="en-US" altLang="en-US" sz="900" dirty="0">
                <a:latin typeface="Calibri" pitchFamily="34" charset="0"/>
              </a:rPr>
              <a:t>reported in OMTRYG (omega-3-acid ethyl esters A) capsules [package insert]. Arlington, VA: </a:t>
            </a:r>
            <a:r>
              <a:rPr lang="en-US" altLang="en-US" sz="900" dirty="0" err="1">
                <a:latin typeface="Calibri" pitchFamily="34" charset="0"/>
              </a:rPr>
              <a:t>Trygg</a:t>
            </a:r>
            <a:r>
              <a:rPr lang="en-US" altLang="en-US" sz="900" dirty="0">
                <a:latin typeface="Calibri" pitchFamily="34" charset="0"/>
              </a:rPr>
              <a:t> </a:t>
            </a:r>
            <a:r>
              <a:rPr lang="en-US" altLang="en-US" sz="900" dirty="0" err="1">
                <a:latin typeface="Calibri" pitchFamily="34" charset="0"/>
              </a:rPr>
              <a:t>Pharma</a:t>
            </a:r>
            <a:r>
              <a:rPr lang="en-US" altLang="en-US" sz="900" dirty="0">
                <a:latin typeface="Calibri" pitchFamily="34" charset="0"/>
              </a:rPr>
              <a:t>, Inc.; April 2014</a:t>
            </a:r>
            <a:r>
              <a:rPr lang="en-US" altLang="en-US" sz="900" dirty="0" smtClean="0">
                <a:latin typeface="Calibri" pitchFamily="34" charset="0"/>
              </a:rPr>
              <a:t>.</a:t>
            </a:r>
          </a:p>
          <a:p>
            <a:r>
              <a:rPr lang="en-US" altLang="en-US" sz="900" baseline="30000" dirty="0">
                <a:latin typeface="Calibri" pitchFamily="34" charset="0"/>
              </a:rPr>
              <a:t>b</a:t>
            </a:r>
            <a:r>
              <a:rPr lang="en-US" altLang="en-US" sz="900" dirty="0">
                <a:latin typeface="Calibri" pitchFamily="34" charset="0"/>
              </a:rPr>
              <a:t>  </a:t>
            </a:r>
            <a:r>
              <a:rPr lang="en-US" altLang="en-US" sz="900" dirty="0" smtClean="0">
                <a:latin typeface="Calibri" pitchFamily="34" charset="0"/>
              </a:rPr>
              <a:t>Safety </a:t>
            </a:r>
            <a:r>
              <a:rPr lang="en-US" altLang="en-US" sz="900" dirty="0">
                <a:latin typeface="Calibri" pitchFamily="34" charset="0"/>
              </a:rPr>
              <a:t>results </a:t>
            </a:r>
            <a:r>
              <a:rPr lang="en-US" altLang="en-US" sz="900" dirty="0" smtClean="0">
                <a:latin typeface="Calibri" pitchFamily="34" charset="0"/>
              </a:rPr>
              <a:t>for OMTRYG </a:t>
            </a:r>
            <a:r>
              <a:rPr lang="en-US" altLang="en-US" sz="900" dirty="0">
                <a:latin typeface="Calibri" pitchFamily="34" charset="0"/>
              </a:rPr>
              <a:t>reference </a:t>
            </a:r>
            <a:r>
              <a:rPr lang="en-US" altLang="en-US" sz="900" dirty="0" smtClean="0">
                <a:latin typeface="Calibri" pitchFamily="34" charset="0"/>
              </a:rPr>
              <a:t>LOVAZA label.</a:t>
            </a:r>
            <a:endParaRPr lang="en-US" altLang="en-US" sz="900" dirty="0">
              <a:latin typeface="Calibri" pitchFamily="34" charset="0"/>
            </a:endParaRPr>
          </a:p>
        </p:txBody>
      </p:sp>
      <p:sp>
        <p:nvSpPr>
          <p:cNvPr id="2189" name="Rectangle 4"/>
          <p:cNvSpPr>
            <a:spLocks noChangeArrowheads="1"/>
          </p:cNvSpPr>
          <p:nvPr/>
        </p:nvSpPr>
        <p:spPr bwMode="auto">
          <a:xfrm>
            <a:off x="1371600" y="7512050"/>
            <a:ext cx="9271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100" dirty="0" smtClean="0">
                <a:latin typeface="Calibri" pitchFamily="34" charset="0"/>
              </a:rPr>
              <a:t>					For investor use only; not to be used for any other purpose. </a:t>
            </a:r>
            <a:endParaRPr lang="en-US" altLang="en-US" sz="1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9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2402"/>
            <a:ext cx="9369425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800" b="1" dirty="0" smtClean="0"/>
              <a:t>Additional Information Regarding FDA Approved EPA/DHA-based Drugs</a:t>
            </a:r>
            <a:r>
              <a:rPr lang="en-US" sz="1800" baseline="50000" dirty="0" smtClean="0"/>
              <a:t>1-4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111017"/>
              </p:ext>
            </p:extLst>
          </p:nvPr>
        </p:nvGraphicFramePr>
        <p:xfrm>
          <a:off x="228600" y="3667125"/>
          <a:ext cx="9436100" cy="1796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6200"/>
                <a:gridCol w="1752227"/>
                <a:gridCol w="1640520"/>
                <a:gridCol w="2157153"/>
              </a:tblGrid>
              <a:tr h="28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WARNINGS and </a:t>
                      </a:r>
                      <a:r>
                        <a:rPr lang="en-US" sz="1100" b="1" u="none" strike="noStrike" dirty="0" smtClean="0">
                          <a:effectLst/>
                        </a:rPr>
                        <a:t>PRECAUTIONS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Lovaza</a:t>
                      </a:r>
                      <a:r>
                        <a:rPr lang="en-US" sz="11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1,2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Omtryg</a:t>
                      </a:r>
                      <a:r>
                        <a:rPr lang="en-US" sz="1100" b="1" u="none" strike="noStrike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Epanova</a:t>
                      </a:r>
                      <a:r>
                        <a:rPr lang="en-US" sz="1100" b="1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ALT and AST </a:t>
                      </a:r>
                      <a:r>
                        <a:rPr lang="en-US" sz="1100" u="none" strike="noStrike" dirty="0" smtClean="0">
                          <a:effectLst/>
                        </a:rPr>
                        <a:t>monitoring in patients with </a:t>
                      </a:r>
                      <a:r>
                        <a:rPr lang="en-US" sz="1100" u="none" strike="noStrike" smtClean="0">
                          <a:effectLst/>
                        </a:rPr>
                        <a:t>hepatic impairment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Prolonged bleeding time, periodic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monitoring for patients taking anti-platelet agents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Increase in LDL-C in some patients, monitoring required periodically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Hypersensitivity to Fish/Shellfish</a:t>
                      </a: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More frequent recurrence of AF or Flutter</a:t>
                      </a:r>
                    </a:p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(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paroxysmal or persistent)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26" marR="12325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 smtClean="0">
                          <a:effectLst/>
                          <a:sym typeface="Wingdings"/>
                        </a:rPr>
                        <a:t></a:t>
                      </a: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u="none" strike="noStrike" dirty="0">
                          <a:effectLst/>
                        </a:rPr>
                        <a:t> </a:t>
                      </a:r>
                      <a:r>
                        <a:rPr lang="en-US" sz="1500" u="none" strike="noStrike" dirty="0" smtClean="0">
                          <a:effectLst/>
                        </a:rPr>
                        <a:t> 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325" marR="12325" marT="73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903231"/>
              </p:ext>
            </p:extLst>
          </p:nvPr>
        </p:nvGraphicFramePr>
        <p:xfrm>
          <a:off x="228600" y="533400"/>
          <a:ext cx="9436100" cy="31717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4001"/>
                <a:gridCol w="2937220"/>
                <a:gridCol w="2172440"/>
                <a:gridCol w="2152439"/>
              </a:tblGrid>
              <a:tr h="300521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Additional Information from Package Inserts</a:t>
                      </a:r>
                      <a:endParaRPr lang="en-US" sz="110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52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 </a:t>
                      </a: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Lovaza®</a:t>
                      </a:r>
                      <a:r>
                        <a:rPr lang="en-US" sz="1100" b="1" u="none" strike="noStrik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Omtryg™</a:t>
                      </a:r>
                      <a:r>
                        <a:rPr lang="en-US" sz="1100" b="1" u="none" strike="noStrik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Epanova™</a:t>
                      </a:r>
                      <a:r>
                        <a:rPr lang="en-US" sz="1100" b="1" u="none" strike="noStrike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358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Active Ingredient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Omega-3-acid ethyl esters</a:t>
                      </a:r>
                    </a:p>
                    <a:p>
                      <a:pPr marL="0" indent="-58738" algn="ctr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Approximately 375mg DHA </a:t>
                      </a:r>
                    </a:p>
                    <a:p>
                      <a:pPr marL="0" indent="-58738" algn="ctr" defTabSz="914400" rtl="0" eaLnBrk="1" fontAlgn="b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Approximately 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b="0" i="0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mg EPA</a:t>
                      </a:r>
                    </a:p>
                  </a:txBody>
                  <a:tcPr marL="118334" marR="118334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9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334" marR="118334" marT="73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58738" indent="-58738"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Omega-3-carboxylic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acids</a:t>
                      </a:r>
                    </a:p>
                    <a:p>
                      <a:pPr marL="0" indent="-58738" algn="ctr" defTabSz="914400" rtl="0" eaLnBrk="1" fontAlgn="b" latinLnBrk="0" hangingPunct="1">
                        <a:buFont typeface="Arial" pitchFamily="34" charset="0"/>
                        <a:buChar char="•"/>
                      </a:pPr>
                      <a:r>
                        <a:rPr lang="en-US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Approximately 850 mg of polyunsaturated fatty acids, including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EPA and DHA</a:t>
                      </a:r>
                    </a:p>
                  </a:txBody>
                  <a:tcPr marL="118334" marR="118334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0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1-gram,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transparent, soft-gelatin capsules filled with light-yellow oil and bearing the designation LOVAZA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18334" marT="73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 grams,</a:t>
                      </a:r>
                    </a:p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transparent soft-gelatin capsules filled with light-yellow oil and bearing the designation TP0001 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334" marR="118334" marT="73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1-gram,</a:t>
                      </a:r>
                    </a:p>
                    <a:p>
                      <a:pPr algn="ctr" fontAlgn="b"/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red/brown, polyacrylate-coated, soft-gelatin capsule bearing the designation OME1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334" marR="118334" marT="735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9101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Indication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an adjunct to diet to 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reduce TG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evels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adult patients with </a:t>
                      </a:r>
                      <a:b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severe (≥500 mg/dL) hypertriglyceridemia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18334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18334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206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Limitations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Use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58738" indent="-58738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effect on the risk for pancreatitis in patients with severe hypertriglyceridemia has not been determined. </a:t>
                      </a:r>
                    </a:p>
                    <a:p>
                      <a:pPr marL="58738" indent="-58738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effect on cardiovascular mortality and morbidity in patients with severe hypertriglyceridemia has not been determined.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18334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18334" marT="73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075" y="6705600"/>
            <a:ext cx="953452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latin typeface="+mn-lt"/>
                <a:cs typeface="+mn-cs"/>
              </a:rPr>
              <a:t>References: </a:t>
            </a:r>
            <a:endParaRPr lang="en-US" sz="900" b="1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smtClean="0">
                <a:latin typeface="+mj-lt"/>
                <a:cs typeface="+mn-cs"/>
              </a:rPr>
              <a:t>1</a:t>
            </a:r>
            <a:r>
              <a:rPr lang="en-US" sz="800" dirty="0" smtClean="0">
                <a:solidFill>
                  <a:srgbClr val="FF0000"/>
                </a:solidFill>
                <a:latin typeface="+mj-lt"/>
                <a:cs typeface="+mn-cs"/>
              </a:rPr>
              <a:t>. </a:t>
            </a:r>
            <a:r>
              <a:rPr lang="en-US" sz="800" dirty="0" smtClean="0">
                <a:latin typeface="+mj-lt"/>
                <a:cs typeface="+mn-cs"/>
              </a:rPr>
              <a:t>LOVAZA (omega-3-acid ethyl esters) capsules [package insert]. Research Triangle Park, NC: GlaxoSmithKline; May 2014. 2. Omega-3-acid </a:t>
            </a:r>
            <a:r>
              <a:rPr lang="en-US" sz="800" dirty="0">
                <a:latin typeface="+mj-lt"/>
                <a:cs typeface="+mn-cs"/>
              </a:rPr>
              <a:t>ethyl esters capsules USP [package insert]. Sellersville PA: </a:t>
            </a:r>
            <a:r>
              <a:rPr lang="en-US" sz="800" dirty="0" err="1">
                <a:latin typeface="+mj-lt"/>
                <a:cs typeface="+mn-cs"/>
              </a:rPr>
              <a:t>Teva</a:t>
            </a:r>
            <a:r>
              <a:rPr lang="en-US" sz="800" dirty="0">
                <a:latin typeface="+mj-lt"/>
                <a:cs typeface="+mn-cs"/>
              </a:rPr>
              <a:t> Pharmaceuticals USA; October 2013. </a:t>
            </a:r>
            <a:r>
              <a:rPr lang="en-US" sz="800" dirty="0" smtClean="0">
                <a:latin typeface="+mj-lt"/>
              </a:rPr>
              <a:t>3. OMTRYG </a:t>
            </a:r>
            <a:r>
              <a:rPr lang="en-US" sz="800" dirty="0">
                <a:latin typeface="+mj-lt"/>
                <a:cs typeface="+mn-cs"/>
              </a:rPr>
              <a:t>(omega-3-acid ethyl esters A) capsules [package insert]. Arlington, VA: </a:t>
            </a:r>
            <a:r>
              <a:rPr lang="en-US" sz="800" dirty="0" err="1">
                <a:latin typeface="+mj-lt"/>
                <a:cs typeface="+mn-cs"/>
              </a:rPr>
              <a:t>Trygg</a:t>
            </a:r>
            <a:r>
              <a:rPr lang="en-US" sz="800" dirty="0">
                <a:latin typeface="+mj-lt"/>
                <a:cs typeface="+mn-cs"/>
              </a:rPr>
              <a:t> </a:t>
            </a:r>
            <a:r>
              <a:rPr lang="en-US" sz="800" dirty="0" err="1">
                <a:latin typeface="+mj-lt"/>
                <a:cs typeface="+mn-cs"/>
              </a:rPr>
              <a:t>Pharma</a:t>
            </a:r>
            <a:r>
              <a:rPr lang="en-US" sz="800" dirty="0">
                <a:latin typeface="+mj-lt"/>
                <a:cs typeface="+mn-cs"/>
              </a:rPr>
              <a:t>, Inc.; April </a:t>
            </a:r>
            <a:r>
              <a:rPr lang="en-US" sz="800" dirty="0" smtClean="0">
                <a:latin typeface="+mj-lt"/>
                <a:cs typeface="+mn-cs"/>
              </a:rPr>
              <a:t>2014. 4. EPANOVA </a:t>
            </a:r>
            <a:r>
              <a:rPr lang="en-US" sz="800" dirty="0">
                <a:latin typeface="+mj-lt"/>
                <a:cs typeface="+mn-cs"/>
              </a:rPr>
              <a:t>(omega-3-carboxylic acids) capsules [package insert]. Wilmington, DE: AstraZeneca </a:t>
            </a:r>
            <a:r>
              <a:rPr lang="en-US" sz="800" dirty="0" smtClean="0">
                <a:latin typeface="+mj-lt"/>
                <a:cs typeface="+mn-cs"/>
              </a:rPr>
              <a:t>Pharmaceuticals </a:t>
            </a:r>
            <a:r>
              <a:rPr lang="en-US" sz="800" dirty="0">
                <a:latin typeface="+mj-lt"/>
                <a:cs typeface="+mn-cs"/>
              </a:rPr>
              <a:t>LP; May </a:t>
            </a:r>
            <a:r>
              <a:rPr lang="en-US" sz="800" dirty="0" smtClean="0">
                <a:latin typeface="+mj-lt"/>
                <a:cs typeface="+mn-cs"/>
              </a:rPr>
              <a:t>2014. 5</a:t>
            </a:r>
            <a:r>
              <a:rPr lang="en-US" sz="800" dirty="0">
                <a:latin typeface="+mj-lt"/>
                <a:cs typeface="+mn-cs"/>
              </a:rPr>
              <a:t>. </a:t>
            </a:r>
            <a:r>
              <a:rPr lang="en-US" sz="800" dirty="0" smtClean="0">
                <a:latin typeface="+mj-lt"/>
                <a:cs typeface="+mn-cs"/>
              </a:rPr>
              <a:t>ClinicalTrials.gov Web site</a:t>
            </a:r>
            <a:r>
              <a:rPr lang="en-US" sz="800" dirty="0" smtClean="0">
                <a:solidFill>
                  <a:srgbClr val="FF0000"/>
                </a:solidFill>
                <a:latin typeface="+mj-lt"/>
                <a:cs typeface="+mn-cs"/>
              </a:rPr>
              <a:t>. </a:t>
            </a:r>
            <a:r>
              <a:rPr lang="en-US" sz="800" dirty="0" smtClean="0">
                <a:solidFill>
                  <a:srgbClr val="FF0000"/>
                </a:solidFill>
                <a:latin typeface="+mj-lt"/>
                <a:cs typeface="+mn-cs"/>
                <a:hlinkClick r:id="rId2"/>
              </a:rPr>
              <a:t>http</a:t>
            </a:r>
            <a:r>
              <a:rPr lang="en-US" sz="800" dirty="0">
                <a:solidFill>
                  <a:srgbClr val="FF0000"/>
                </a:solidFill>
                <a:latin typeface="+mj-lt"/>
                <a:cs typeface="+mn-cs"/>
                <a:hlinkClick r:id="rId2"/>
              </a:rPr>
              <a:t>://</a:t>
            </a:r>
            <a:r>
              <a:rPr lang="en-US" sz="800" dirty="0" smtClean="0">
                <a:solidFill>
                  <a:srgbClr val="FF0000"/>
                </a:solidFill>
                <a:latin typeface="+mj-lt"/>
                <a:cs typeface="+mn-cs"/>
                <a:hlinkClick r:id="rId2"/>
              </a:rPr>
              <a:t>clinicaltrials.gov/ct2/show/NCT02104817?term=epanova&amp;rank=5</a:t>
            </a:r>
            <a:r>
              <a:rPr lang="en-US" sz="800" dirty="0" smtClean="0">
                <a:latin typeface="+mj-lt"/>
                <a:cs typeface="+mn-cs"/>
              </a:rPr>
              <a:t>. Published April 2, 2014. Updated May 9, 2014. Accessed June 18, 2014. </a:t>
            </a:r>
            <a:endParaRPr lang="en-US" sz="800" dirty="0">
              <a:latin typeface="+mj-lt"/>
              <a:cs typeface="+mn-cs"/>
            </a:endParaRPr>
          </a:p>
          <a:p>
            <a:pPr marL="52388" indent="-523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/>
              <a:t>Trademarks used are not affiliated with Amarin. </a:t>
            </a:r>
            <a:r>
              <a:rPr lang="en-US" sz="800" i="1" dirty="0" err="1" smtClean="0"/>
              <a:t>Lovaza</a:t>
            </a:r>
            <a:r>
              <a:rPr lang="en-US" sz="800" i="1" baseline="30000" dirty="0" smtClean="0"/>
              <a:t>®</a:t>
            </a:r>
            <a:r>
              <a:rPr lang="en-US" sz="800" i="1" dirty="0" smtClean="0"/>
              <a:t> is a registered trademark of the GlaxoSmithKline group of companies.  </a:t>
            </a:r>
            <a:r>
              <a:rPr lang="en-US" sz="800" i="1" dirty="0" err="1" smtClean="0"/>
              <a:t>Omtryg</a:t>
            </a:r>
            <a:r>
              <a:rPr lang="en-US" sz="800" i="1" dirty="0" smtClean="0"/>
              <a:t>™ is a trademark of </a:t>
            </a:r>
            <a:r>
              <a:rPr lang="en-US" sz="800" i="1" dirty="0" err="1" smtClean="0"/>
              <a:t>Trygg</a:t>
            </a:r>
            <a:r>
              <a:rPr lang="en-US" sz="800" i="1" dirty="0" smtClean="0"/>
              <a:t> </a:t>
            </a:r>
            <a:r>
              <a:rPr lang="en-US" sz="800" i="1" dirty="0" err="1" smtClean="0"/>
              <a:t>Pharma</a:t>
            </a:r>
            <a:r>
              <a:rPr lang="en-US" sz="800" i="1" dirty="0" smtClean="0"/>
              <a:t> AS.  </a:t>
            </a:r>
            <a:r>
              <a:rPr lang="en-US" sz="800" i="1" dirty="0" err="1" smtClean="0"/>
              <a:t>Epanova</a:t>
            </a:r>
            <a:r>
              <a:rPr lang="en-US" sz="800" i="1" baseline="30000" dirty="0" smtClean="0"/>
              <a:t>®</a:t>
            </a:r>
            <a:r>
              <a:rPr lang="en-US" sz="800" i="1" dirty="0" smtClean="0"/>
              <a:t> is a registered trademark of the AstraZeneca group of companies.  Full prescribing information for each product can be found through the FDA website at </a:t>
            </a:r>
            <a:r>
              <a:rPr lang="en-US" sz="800" i="1" u="sng" dirty="0" smtClean="0">
                <a:hlinkClick r:id="rId3"/>
              </a:rPr>
              <a:t>http://www.accessdata.fda.gov/Scripts/cder/drugsatfda/index.cfm</a:t>
            </a:r>
            <a:r>
              <a:rPr lang="en-US" sz="900" i="1" dirty="0" smtClean="0"/>
              <a:t>.  </a:t>
            </a:r>
          </a:p>
        </p:txBody>
      </p:sp>
      <p:sp>
        <p:nvSpPr>
          <p:cNvPr id="3136" name="Rectangle 18"/>
          <p:cNvSpPr>
            <a:spLocks noChangeArrowheads="1"/>
          </p:cNvSpPr>
          <p:nvPr/>
        </p:nvSpPr>
        <p:spPr bwMode="auto">
          <a:xfrm>
            <a:off x="1676400" y="7467600"/>
            <a:ext cx="85344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100" dirty="0" smtClean="0">
                <a:latin typeface="Calibri" pitchFamily="34" charset="0"/>
              </a:rPr>
              <a:t>						For investor informational purposes only.  </a:t>
            </a:r>
            <a:endParaRPr lang="en-US" altLang="en-US" sz="1100" dirty="0"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93809"/>
              </p:ext>
            </p:extLst>
          </p:nvPr>
        </p:nvGraphicFramePr>
        <p:xfrm>
          <a:off x="228600" y="5467350"/>
          <a:ext cx="9436100" cy="1258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0"/>
                <a:gridCol w="4711700"/>
              </a:tblGrid>
              <a:tr h="24728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Outcomes Trial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Information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Product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Outcomes Trial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326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effectLst/>
                        </a:rPr>
                        <a:t>Lovaza</a:t>
                      </a: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disclosed</a:t>
                      </a:r>
                      <a:endParaRPr lang="en-US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Omtryg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lang="en-US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plan disclosed</a:t>
                      </a:r>
                      <a:endParaRPr lang="en-US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8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Epanova</a:t>
                      </a:r>
                      <a:r>
                        <a:rPr lang="en-US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1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18334" marR="12326" marT="73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</a:t>
                      </a:r>
                      <a:r>
                        <a:rPr lang="en-US" sz="110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yet </a:t>
                      </a:r>
                      <a:r>
                        <a:rPr lang="en-US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enrolling</a:t>
                      </a:r>
                      <a:endParaRPr lang="en-US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326" marR="12326" marT="7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450850"/>
          </a:xfrm>
        </p:spPr>
        <p:txBody>
          <a:bodyPr/>
          <a:lstStyle/>
          <a:p>
            <a:r>
              <a:rPr lang="en-US" sz="1800" b="1" dirty="0" smtClean="0"/>
              <a:t>Glossary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066800"/>
            <a:ext cx="9051925" cy="5876925"/>
          </a:xfrm>
        </p:spPr>
        <p:txBody>
          <a:bodyPr/>
          <a:lstStyle/>
          <a:p>
            <a:pPr marL="0" indent="0" eaLnBrk="1" fontAlgn="b" hangingPunct="1">
              <a:buNone/>
            </a:pPr>
            <a:r>
              <a:rPr lang="en-US" sz="1800" dirty="0"/>
              <a:t>AF: Atrial </a:t>
            </a:r>
            <a:r>
              <a:rPr lang="en-US" sz="1800" dirty="0" smtClean="0"/>
              <a:t>fibrillation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APO B: </a:t>
            </a:r>
            <a:r>
              <a:rPr lang="en-US" sz="1800" dirty="0" err="1"/>
              <a:t>Apolipoprotein</a:t>
            </a:r>
            <a:r>
              <a:rPr lang="en-US" sz="1800" dirty="0"/>
              <a:t> </a:t>
            </a:r>
            <a:r>
              <a:rPr lang="en-US" sz="1800" dirty="0" smtClean="0"/>
              <a:t>B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DHA: </a:t>
            </a:r>
            <a:r>
              <a:rPr lang="en-US" sz="1800" dirty="0" err="1"/>
              <a:t>Docosahexaenoic</a:t>
            </a:r>
            <a:r>
              <a:rPr lang="en-US" sz="1800" dirty="0"/>
              <a:t> acid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EPA: </a:t>
            </a:r>
            <a:r>
              <a:rPr lang="en-US" sz="1800" dirty="0" err="1"/>
              <a:t>Eicosapentaenoic</a:t>
            </a:r>
            <a:r>
              <a:rPr lang="en-US" sz="1800" dirty="0"/>
              <a:t> </a:t>
            </a:r>
            <a:r>
              <a:rPr lang="en-US" sz="1800" dirty="0" smtClean="0"/>
              <a:t>acid</a:t>
            </a:r>
            <a:endParaRPr lang="en-US" sz="1800" dirty="0"/>
          </a:p>
          <a:p>
            <a:pPr marL="0" indent="0" eaLnBrk="1" fontAlgn="b" hangingPunct="1">
              <a:buNone/>
            </a:pPr>
            <a:r>
              <a:rPr lang="en-US" sz="1800" dirty="0" smtClean="0"/>
              <a:t>FDA: U.S. Food and Drug Administration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HDL-C: High-density lipoprotein cholesterol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LDL-C: low-density lipoprotein </a:t>
            </a:r>
            <a:r>
              <a:rPr lang="en-US" sz="1800" dirty="0" smtClean="0"/>
              <a:t>cholesterol (aka “bad cholesterol”)</a:t>
            </a:r>
            <a:endParaRPr lang="en-US" sz="1800" dirty="0"/>
          </a:p>
          <a:p>
            <a:pPr marL="0" indent="0" eaLnBrk="1" fontAlgn="b" hangingPunct="1">
              <a:buNone/>
            </a:pPr>
            <a:r>
              <a:rPr lang="en-US" sz="1800" dirty="0" smtClean="0"/>
              <a:t>Non–HDL-C</a:t>
            </a:r>
            <a:r>
              <a:rPr lang="en-US" sz="1800" dirty="0"/>
              <a:t>: non—high-density lipoprotein cholesterol</a:t>
            </a:r>
          </a:p>
          <a:p>
            <a:pPr marL="0" indent="0" eaLnBrk="1" fontAlgn="b" hangingPunct="1">
              <a:buNone/>
            </a:pPr>
            <a:r>
              <a:rPr lang="en-US" sz="1800" dirty="0"/>
              <a:t>TC: Total cholesterol </a:t>
            </a:r>
            <a:endParaRPr lang="en-US" sz="1800" dirty="0" smtClean="0"/>
          </a:p>
          <a:p>
            <a:pPr marL="0" indent="0" eaLnBrk="1" fontAlgn="b" hangingPunct="1">
              <a:buNone/>
            </a:pPr>
            <a:r>
              <a:rPr lang="en-US" sz="1800" dirty="0" smtClean="0"/>
              <a:t>TG: Triglyceride</a:t>
            </a:r>
          </a:p>
          <a:p>
            <a:pPr marL="0" indent="0" eaLnBrk="1" fontAlgn="b" hangingPunct="1">
              <a:buNone/>
            </a:pPr>
            <a:r>
              <a:rPr lang="en-US" sz="1800" dirty="0" smtClean="0"/>
              <a:t>VLDL-C: Very-low-density lipoprotein cholesterol</a:t>
            </a:r>
          </a:p>
        </p:txBody>
      </p:sp>
    </p:spTree>
    <p:extLst>
      <p:ext uri="{BB962C8B-B14F-4D97-AF65-F5344CB8AC3E}">
        <p14:creationId xmlns:p14="http://schemas.microsoft.com/office/powerpoint/2010/main" val="236285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1167</Words>
  <Application>Microsoft Office PowerPoint</Application>
  <PresentationFormat>Custom</PresentationFormat>
  <Paragraphs>200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Information on Competitive Products</vt:lpstr>
      <vt:lpstr>PowerPoint Presentation</vt:lpstr>
      <vt:lpstr>Additional Information Regarding FDA Approved EPA/DHA-based Drugs1-4  </vt:lpstr>
      <vt:lpstr>Glossary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cameres</dc:creator>
  <cp:lastModifiedBy>Joy Bronson</cp:lastModifiedBy>
  <cp:revision>148</cp:revision>
  <cp:lastPrinted>2014-05-29T22:11:08Z</cp:lastPrinted>
  <dcterms:created xsi:type="dcterms:W3CDTF">2013-11-21T18:56:49Z</dcterms:created>
  <dcterms:modified xsi:type="dcterms:W3CDTF">2014-08-13T12:27:38Z</dcterms:modified>
</cp:coreProperties>
</file>